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95" r:id="rId1"/>
  </p:sldMasterIdLst>
  <p:sldIdLst>
    <p:sldId id="256" r:id="rId2"/>
  </p:sldIdLst>
  <p:sldSz cx="25199975" cy="39600188"/>
  <p:notesSz cx="7102475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469">
          <p15:clr>
            <a:srgbClr val="A4A3A4"/>
          </p15:clr>
        </p15:guide>
        <p15:guide id="2" pos="793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76" autoAdjust="0"/>
    <p:restoredTop sz="94660"/>
  </p:normalViewPr>
  <p:slideViewPr>
    <p:cSldViewPr snapToGrid="0">
      <p:cViewPr varScale="1">
        <p:scale>
          <a:sx n="29" d="100"/>
          <a:sy n="29" d="100"/>
        </p:scale>
        <p:origin x="4932" y="156"/>
      </p:cViewPr>
      <p:guideLst>
        <p:guide orient="horz" pos="12469"/>
        <p:guide pos="793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9998" y="6480867"/>
            <a:ext cx="21419979" cy="13786732"/>
          </a:xfrm>
        </p:spPr>
        <p:txBody>
          <a:bodyPr anchor="b"/>
          <a:lstStyle>
            <a:lvl1pPr algn="ctr">
              <a:defRPr sz="16535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9997" y="20799268"/>
            <a:ext cx="18899981" cy="9560876"/>
          </a:xfrm>
        </p:spPr>
        <p:txBody>
          <a:bodyPr/>
          <a:lstStyle>
            <a:lvl1pPr marL="0" indent="0" algn="ctr">
              <a:buNone/>
              <a:defRPr sz="6614"/>
            </a:lvl1pPr>
            <a:lvl2pPr marL="1259997" indent="0" algn="ctr">
              <a:buNone/>
              <a:defRPr sz="5512"/>
            </a:lvl2pPr>
            <a:lvl3pPr marL="2519995" indent="0" algn="ctr">
              <a:buNone/>
              <a:defRPr sz="4961"/>
            </a:lvl3pPr>
            <a:lvl4pPr marL="3779992" indent="0" algn="ctr">
              <a:buNone/>
              <a:defRPr sz="4409"/>
            </a:lvl4pPr>
            <a:lvl5pPr marL="5039990" indent="0" algn="ctr">
              <a:buNone/>
              <a:defRPr sz="4409"/>
            </a:lvl5pPr>
            <a:lvl6pPr marL="6299987" indent="0" algn="ctr">
              <a:buNone/>
              <a:defRPr sz="4409"/>
            </a:lvl6pPr>
            <a:lvl7pPr marL="7559985" indent="0" algn="ctr">
              <a:buNone/>
              <a:defRPr sz="4409"/>
            </a:lvl7pPr>
            <a:lvl8pPr marL="8819982" indent="0" algn="ctr">
              <a:buNone/>
              <a:defRPr sz="4409"/>
            </a:lvl8pPr>
            <a:lvl9pPr marL="10079980" indent="0" algn="ctr">
              <a:buNone/>
              <a:defRPr sz="4409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30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300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033733" y="2108343"/>
            <a:ext cx="5433745" cy="33559329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500" y="2108343"/>
            <a:ext cx="15986234" cy="33559329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705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0667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375" y="9872559"/>
            <a:ext cx="21734978" cy="16472575"/>
          </a:xfrm>
        </p:spPr>
        <p:txBody>
          <a:bodyPr anchor="b"/>
          <a:lstStyle>
            <a:lvl1pPr>
              <a:defRPr sz="16535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9375" y="26500971"/>
            <a:ext cx="21734978" cy="8662538"/>
          </a:xfrm>
        </p:spPr>
        <p:txBody>
          <a:bodyPr/>
          <a:lstStyle>
            <a:lvl1pPr marL="0" indent="0">
              <a:buNone/>
              <a:defRPr sz="6614">
                <a:solidFill>
                  <a:schemeClr val="tx1"/>
                </a:solidFill>
              </a:defRPr>
            </a:lvl1pPr>
            <a:lvl2pPr marL="1259997" indent="0">
              <a:buNone/>
              <a:defRPr sz="5512">
                <a:solidFill>
                  <a:schemeClr val="tx1">
                    <a:tint val="75000"/>
                  </a:schemeClr>
                </a:solidFill>
              </a:defRPr>
            </a:lvl2pPr>
            <a:lvl3pPr marL="2519995" indent="0">
              <a:buNone/>
              <a:defRPr sz="4961">
                <a:solidFill>
                  <a:schemeClr val="tx1">
                    <a:tint val="75000"/>
                  </a:schemeClr>
                </a:solidFill>
              </a:defRPr>
            </a:lvl3pPr>
            <a:lvl4pPr marL="3779992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4pPr>
            <a:lvl5pPr marL="5039990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5pPr>
            <a:lvl6pPr marL="6299987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6pPr>
            <a:lvl7pPr marL="7559985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7pPr>
            <a:lvl8pPr marL="8819982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8pPr>
            <a:lvl9pPr marL="10079980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406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2498" y="10541716"/>
            <a:ext cx="10709989" cy="25125956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757488" y="10541716"/>
            <a:ext cx="10709989" cy="25125956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075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1" y="2108352"/>
            <a:ext cx="21734978" cy="7654206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5783" y="9707549"/>
            <a:ext cx="10660769" cy="4757520"/>
          </a:xfrm>
        </p:spPr>
        <p:txBody>
          <a:bodyPr anchor="b"/>
          <a:lstStyle>
            <a:lvl1pPr marL="0" indent="0">
              <a:buNone/>
              <a:defRPr sz="6614" b="1"/>
            </a:lvl1pPr>
            <a:lvl2pPr marL="1259997" indent="0">
              <a:buNone/>
              <a:defRPr sz="5512" b="1"/>
            </a:lvl2pPr>
            <a:lvl3pPr marL="2519995" indent="0">
              <a:buNone/>
              <a:defRPr sz="4961" b="1"/>
            </a:lvl3pPr>
            <a:lvl4pPr marL="3779992" indent="0">
              <a:buNone/>
              <a:defRPr sz="4409" b="1"/>
            </a:lvl4pPr>
            <a:lvl5pPr marL="5039990" indent="0">
              <a:buNone/>
              <a:defRPr sz="4409" b="1"/>
            </a:lvl5pPr>
            <a:lvl6pPr marL="6299987" indent="0">
              <a:buNone/>
              <a:defRPr sz="4409" b="1"/>
            </a:lvl6pPr>
            <a:lvl7pPr marL="7559985" indent="0">
              <a:buNone/>
              <a:defRPr sz="4409" b="1"/>
            </a:lvl7pPr>
            <a:lvl8pPr marL="8819982" indent="0">
              <a:buNone/>
              <a:defRPr sz="4409" b="1"/>
            </a:lvl8pPr>
            <a:lvl9pPr marL="10079980" indent="0">
              <a:buNone/>
              <a:defRPr sz="4409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5783" y="14465069"/>
            <a:ext cx="10660769" cy="212759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757489" y="9707549"/>
            <a:ext cx="10713272" cy="4757520"/>
          </a:xfrm>
        </p:spPr>
        <p:txBody>
          <a:bodyPr anchor="b"/>
          <a:lstStyle>
            <a:lvl1pPr marL="0" indent="0">
              <a:buNone/>
              <a:defRPr sz="6614" b="1"/>
            </a:lvl1pPr>
            <a:lvl2pPr marL="1259997" indent="0">
              <a:buNone/>
              <a:defRPr sz="5512" b="1"/>
            </a:lvl2pPr>
            <a:lvl3pPr marL="2519995" indent="0">
              <a:buNone/>
              <a:defRPr sz="4961" b="1"/>
            </a:lvl3pPr>
            <a:lvl4pPr marL="3779992" indent="0">
              <a:buNone/>
              <a:defRPr sz="4409" b="1"/>
            </a:lvl4pPr>
            <a:lvl5pPr marL="5039990" indent="0">
              <a:buNone/>
              <a:defRPr sz="4409" b="1"/>
            </a:lvl5pPr>
            <a:lvl6pPr marL="6299987" indent="0">
              <a:buNone/>
              <a:defRPr sz="4409" b="1"/>
            </a:lvl6pPr>
            <a:lvl7pPr marL="7559985" indent="0">
              <a:buNone/>
              <a:defRPr sz="4409" b="1"/>
            </a:lvl7pPr>
            <a:lvl8pPr marL="8819982" indent="0">
              <a:buNone/>
              <a:defRPr sz="4409" b="1"/>
            </a:lvl8pPr>
            <a:lvl9pPr marL="10079980" indent="0">
              <a:buNone/>
              <a:defRPr sz="4409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757489" y="14465069"/>
            <a:ext cx="10713272" cy="212759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072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358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315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2640012"/>
            <a:ext cx="8127648" cy="9240044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3272" y="5701703"/>
            <a:ext cx="12757487" cy="28141800"/>
          </a:xfrm>
        </p:spPr>
        <p:txBody>
          <a:bodyPr/>
          <a:lstStyle>
            <a:lvl1pPr>
              <a:defRPr sz="8819"/>
            </a:lvl1pPr>
            <a:lvl2pPr>
              <a:defRPr sz="7717"/>
            </a:lvl2pPr>
            <a:lvl3pPr>
              <a:defRPr sz="6614"/>
            </a:lvl3pPr>
            <a:lvl4pPr>
              <a:defRPr sz="5512"/>
            </a:lvl4pPr>
            <a:lvl5pPr>
              <a:defRPr sz="5512"/>
            </a:lvl5pPr>
            <a:lvl6pPr>
              <a:defRPr sz="5512"/>
            </a:lvl6pPr>
            <a:lvl7pPr>
              <a:defRPr sz="5512"/>
            </a:lvl7pPr>
            <a:lvl8pPr>
              <a:defRPr sz="5512"/>
            </a:lvl8pPr>
            <a:lvl9pPr>
              <a:defRPr sz="5512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11880056"/>
            <a:ext cx="8127648" cy="22009274"/>
          </a:xfrm>
        </p:spPr>
        <p:txBody>
          <a:bodyPr/>
          <a:lstStyle>
            <a:lvl1pPr marL="0" indent="0">
              <a:buNone/>
              <a:defRPr sz="4409"/>
            </a:lvl1pPr>
            <a:lvl2pPr marL="1259997" indent="0">
              <a:buNone/>
              <a:defRPr sz="3858"/>
            </a:lvl2pPr>
            <a:lvl3pPr marL="2519995" indent="0">
              <a:buNone/>
              <a:defRPr sz="3307"/>
            </a:lvl3pPr>
            <a:lvl4pPr marL="3779992" indent="0">
              <a:buNone/>
              <a:defRPr sz="2756"/>
            </a:lvl4pPr>
            <a:lvl5pPr marL="5039990" indent="0">
              <a:buNone/>
              <a:defRPr sz="2756"/>
            </a:lvl5pPr>
            <a:lvl6pPr marL="6299987" indent="0">
              <a:buNone/>
              <a:defRPr sz="2756"/>
            </a:lvl6pPr>
            <a:lvl7pPr marL="7559985" indent="0">
              <a:buNone/>
              <a:defRPr sz="2756"/>
            </a:lvl7pPr>
            <a:lvl8pPr marL="8819982" indent="0">
              <a:buNone/>
              <a:defRPr sz="2756"/>
            </a:lvl8pPr>
            <a:lvl9pPr marL="10079980" indent="0">
              <a:buNone/>
              <a:defRPr sz="2756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0747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2640012"/>
            <a:ext cx="8127648" cy="9240044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713272" y="5701703"/>
            <a:ext cx="12757487" cy="28141800"/>
          </a:xfrm>
        </p:spPr>
        <p:txBody>
          <a:bodyPr anchor="t"/>
          <a:lstStyle>
            <a:lvl1pPr marL="0" indent="0">
              <a:buNone/>
              <a:defRPr sz="8819"/>
            </a:lvl1pPr>
            <a:lvl2pPr marL="1259997" indent="0">
              <a:buNone/>
              <a:defRPr sz="7717"/>
            </a:lvl2pPr>
            <a:lvl3pPr marL="2519995" indent="0">
              <a:buNone/>
              <a:defRPr sz="6614"/>
            </a:lvl3pPr>
            <a:lvl4pPr marL="3779992" indent="0">
              <a:buNone/>
              <a:defRPr sz="5512"/>
            </a:lvl4pPr>
            <a:lvl5pPr marL="5039990" indent="0">
              <a:buNone/>
              <a:defRPr sz="5512"/>
            </a:lvl5pPr>
            <a:lvl6pPr marL="6299987" indent="0">
              <a:buNone/>
              <a:defRPr sz="5512"/>
            </a:lvl6pPr>
            <a:lvl7pPr marL="7559985" indent="0">
              <a:buNone/>
              <a:defRPr sz="5512"/>
            </a:lvl7pPr>
            <a:lvl8pPr marL="8819982" indent="0">
              <a:buNone/>
              <a:defRPr sz="5512"/>
            </a:lvl8pPr>
            <a:lvl9pPr marL="10079980" indent="0">
              <a:buNone/>
              <a:defRPr sz="5512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11880056"/>
            <a:ext cx="8127648" cy="22009274"/>
          </a:xfrm>
        </p:spPr>
        <p:txBody>
          <a:bodyPr/>
          <a:lstStyle>
            <a:lvl1pPr marL="0" indent="0">
              <a:buNone/>
              <a:defRPr sz="4409"/>
            </a:lvl1pPr>
            <a:lvl2pPr marL="1259997" indent="0">
              <a:buNone/>
              <a:defRPr sz="3858"/>
            </a:lvl2pPr>
            <a:lvl3pPr marL="2519995" indent="0">
              <a:buNone/>
              <a:defRPr sz="3307"/>
            </a:lvl3pPr>
            <a:lvl4pPr marL="3779992" indent="0">
              <a:buNone/>
              <a:defRPr sz="2756"/>
            </a:lvl4pPr>
            <a:lvl5pPr marL="5039990" indent="0">
              <a:buNone/>
              <a:defRPr sz="2756"/>
            </a:lvl5pPr>
            <a:lvl6pPr marL="6299987" indent="0">
              <a:buNone/>
              <a:defRPr sz="2756"/>
            </a:lvl6pPr>
            <a:lvl7pPr marL="7559985" indent="0">
              <a:buNone/>
              <a:defRPr sz="2756"/>
            </a:lvl7pPr>
            <a:lvl8pPr marL="8819982" indent="0">
              <a:buNone/>
              <a:defRPr sz="2756"/>
            </a:lvl8pPr>
            <a:lvl9pPr marL="10079980" indent="0">
              <a:buNone/>
              <a:defRPr sz="2756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056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32499" y="2108352"/>
            <a:ext cx="21734978" cy="76542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99" y="10541716"/>
            <a:ext cx="21734978" cy="25125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32498" y="36703516"/>
            <a:ext cx="5669994" cy="21083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D01CD-AE60-4880-BE61-91655F8A88FA}" type="datetimeFigureOut">
              <a:rPr lang="ko-KR" altLang="en-US" smtClean="0"/>
              <a:t>2023-09-18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47492" y="36703516"/>
            <a:ext cx="8504992" cy="21083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797483" y="36703516"/>
            <a:ext cx="5669994" cy="21083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F644A-97F8-4581-8F54-7D2E2D0797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672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519995" rtl="0" eaLnBrk="1" latinLnBrk="1" hangingPunct="1">
        <a:lnSpc>
          <a:spcPct val="90000"/>
        </a:lnSpc>
        <a:spcBef>
          <a:spcPct val="0"/>
        </a:spcBef>
        <a:buNone/>
        <a:defRPr sz="1212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29999" indent="-629999" algn="l" defTabSz="2519995" rtl="0" eaLnBrk="1" latinLnBrk="1" hangingPunct="1">
        <a:lnSpc>
          <a:spcPct val="90000"/>
        </a:lnSpc>
        <a:spcBef>
          <a:spcPts val="2756"/>
        </a:spcBef>
        <a:buFont typeface="Arial" panose="020B0604020202020204" pitchFamily="34" charset="0"/>
        <a:buChar char="•"/>
        <a:defRPr sz="7717" kern="1200">
          <a:solidFill>
            <a:schemeClr val="tx1"/>
          </a:solidFill>
          <a:latin typeface="+mn-lt"/>
          <a:ea typeface="+mn-ea"/>
          <a:cs typeface="+mn-cs"/>
        </a:defRPr>
      </a:lvl1pPr>
      <a:lvl2pPr marL="1889996" indent="-629999" algn="l" defTabSz="2519995" rtl="0" eaLnBrk="1" latinLnBrk="1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2pPr>
      <a:lvl3pPr marL="3149994" indent="-629999" algn="l" defTabSz="2519995" rtl="0" eaLnBrk="1" latinLnBrk="1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3pPr>
      <a:lvl4pPr marL="4409991" indent="-629999" algn="l" defTabSz="2519995" rtl="0" eaLnBrk="1" latinLnBrk="1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4pPr>
      <a:lvl5pPr marL="5669989" indent="-629999" algn="l" defTabSz="2519995" rtl="0" eaLnBrk="1" latinLnBrk="1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5pPr>
      <a:lvl6pPr marL="6929986" indent="-629999" algn="l" defTabSz="2519995" rtl="0" eaLnBrk="1" latinLnBrk="1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6pPr>
      <a:lvl7pPr marL="8189984" indent="-629999" algn="l" defTabSz="2519995" rtl="0" eaLnBrk="1" latinLnBrk="1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7pPr>
      <a:lvl8pPr marL="9449981" indent="-629999" algn="l" defTabSz="2519995" rtl="0" eaLnBrk="1" latinLnBrk="1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8pPr>
      <a:lvl9pPr marL="10709979" indent="-629999" algn="l" defTabSz="2519995" rtl="0" eaLnBrk="1" latinLnBrk="1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19995" rtl="0" eaLnBrk="1" latinLnBrk="1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1pPr>
      <a:lvl2pPr marL="1259997" algn="l" defTabSz="2519995" rtl="0" eaLnBrk="1" latinLnBrk="1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2pPr>
      <a:lvl3pPr marL="2519995" algn="l" defTabSz="2519995" rtl="0" eaLnBrk="1" latinLnBrk="1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algn="l" defTabSz="2519995" rtl="0" eaLnBrk="1" latinLnBrk="1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4pPr>
      <a:lvl5pPr marL="5039990" algn="l" defTabSz="2519995" rtl="0" eaLnBrk="1" latinLnBrk="1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5pPr>
      <a:lvl6pPr marL="6299987" algn="l" defTabSz="2519995" rtl="0" eaLnBrk="1" latinLnBrk="1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6pPr>
      <a:lvl7pPr marL="7559985" algn="l" defTabSz="2519995" rtl="0" eaLnBrk="1" latinLnBrk="1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7pPr>
      <a:lvl8pPr marL="8819982" algn="l" defTabSz="2519995" rtl="0" eaLnBrk="1" latinLnBrk="1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8pPr>
      <a:lvl9pPr marL="10079980" algn="l" defTabSz="2519995" rtl="0" eaLnBrk="1" latinLnBrk="1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1"/>
          <p:cNvSpPr/>
          <p:nvPr/>
        </p:nvSpPr>
        <p:spPr>
          <a:xfrm>
            <a:off x="4284646" y="24309656"/>
            <a:ext cx="7247707" cy="7922490"/>
          </a:xfrm>
          <a:prstGeom prst="rect">
            <a:avLst/>
          </a:prstGeom>
          <a:solidFill>
            <a:srgbClr val="FFFFFF"/>
          </a:solidFill>
          <a:ln w="4191" cap="flat">
            <a:solidFill>
              <a:srgbClr val="000000"/>
            </a:solidFill>
            <a:prstDash val="sysDash"/>
            <a:miter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889999" y="2712118"/>
            <a:ext cx="21734978" cy="3857058"/>
          </a:xfrm>
        </p:spPr>
        <p:txBody>
          <a:bodyPr>
            <a:normAutofit fontScale="90000"/>
          </a:bodyPr>
          <a:lstStyle/>
          <a:p>
            <a:pPr lvl="0" algn="ctr">
              <a:defRPr/>
            </a:pPr>
            <a:r>
              <a:rPr lang="ko-KR" altLang="en-US" sz="11100" b="1">
                <a:solidFill>
                  <a:schemeClr val="bg1"/>
                </a:solidFill>
                <a:latin typeface="HY헤드라인M"/>
                <a:ea typeface="HY헤드라인M"/>
              </a:rPr>
              <a:t>시각 장애인을 위한 사물 인식 바디캠 </a:t>
            </a:r>
            <a:r>
              <a:rPr lang="en-US" altLang="ko-KR" sz="11100" b="1">
                <a:solidFill>
                  <a:schemeClr val="bg1"/>
                </a:solidFill>
                <a:latin typeface="HY헤드라인M"/>
                <a:ea typeface="HY헤드라인M"/>
              </a:rPr>
              <a:t/>
            </a:r>
            <a:br>
              <a:rPr lang="en-US" altLang="ko-KR" sz="11100" b="1">
                <a:solidFill>
                  <a:schemeClr val="bg1"/>
                </a:solidFill>
                <a:latin typeface="HY헤드라인M"/>
                <a:ea typeface="HY헤드라인M"/>
              </a:rPr>
            </a:br>
            <a:r>
              <a:rPr lang="en-US" altLang="ko-KR" sz="5400" b="1">
                <a:solidFill>
                  <a:schemeClr val="bg1"/>
                </a:solidFill>
                <a:latin typeface="HY헤드라인M"/>
                <a:ea typeface="HY헤드라인M"/>
              </a:rPr>
              <a:t>Object recognition body cam for The visual imparement</a:t>
            </a:r>
            <a:r>
              <a:rPr lang="en-US" altLang="ko-KR" b="1">
                <a:solidFill>
                  <a:schemeClr val="bg1"/>
                </a:solidFill>
                <a:latin typeface="HY헤드라인M"/>
                <a:ea typeface="HY헤드라인M"/>
              </a:rPr>
              <a:t/>
            </a:r>
            <a:br>
              <a:rPr lang="en-US" altLang="ko-KR" b="1">
                <a:solidFill>
                  <a:schemeClr val="bg1"/>
                </a:solidFill>
                <a:latin typeface="HY헤드라인M"/>
                <a:ea typeface="HY헤드라인M"/>
              </a:rPr>
            </a:br>
            <a:r>
              <a:rPr lang="ko-KR" altLang="en-US" sz="4888" b="1">
                <a:solidFill>
                  <a:schemeClr val="bg1"/>
                </a:solidFill>
                <a:latin typeface="HY헤드라인M"/>
                <a:ea typeface="HY헤드라인M"/>
              </a:rPr>
              <a:t>지도교수 </a:t>
            </a:r>
            <a:r>
              <a:rPr lang="en-US" altLang="ko-KR" sz="4888" b="1">
                <a:solidFill>
                  <a:schemeClr val="bg1"/>
                </a:solidFill>
                <a:latin typeface="HY헤드라인M"/>
                <a:ea typeface="HY헤드라인M"/>
              </a:rPr>
              <a:t>: </a:t>
            </a:r>
            <a:r>
              <a:rPr lang="ko-KR" altLang="en-US" sz="4888" b="1">
                <a:solidFill>
                  <a:schemeClr val="bg1"/>
                </a:solidFill>
                <a:latin typeface="HY헤드라인M"/>
                <a:ea typeface="HY헤드라인M"/>
              </a:rPr>
              <a:t>홍정표</a:t>
            </a:r>
            <a:r>
              <a:rPr lang="en-US" altLang="ko-KR" sz="4888" b="1">
                <a:solidFill>
                  <a:schemeClr val="bg1"/>
                </a:solidFill>
                <a:latin typeface="HY헤드라인M"/>
                <a:ea typeface="HY헤드라인M"/>
              </a:rPr>
              <a:t>  </a:t>
            </a:r>
            <a:r>
              <a:rPr lang="ko-KR" altLang="en-US" sz="4888" b="1">
                <a:solidFill>
                  <a:schemeClr val="bg1"/>
                </a:solidFill>
                <a:latin typeface="HY헤드라인M"/>
                <a:ea typeface="HY헤드라인M"/>
              </a:rPr>
              <a:t>교수님</a:t>
            </a:r>
            <a:r>
              <a:rPr lang="en-US" altLang="ko-KR" sz="4888" b="1">
                <a:solidFill>
                  <a:schemeClr val="bg1"/>
                </a:solidFill>
                <a:latin typeface="HY헤드라인M"/>
                <a:ea typeface="HY헤드라인M"/>
              </a:rPr>
              <a:t>       </a:t>
            </a:r>
            <a:r>
              <a:rPr lang="ko-KR" altLang="en-US" sz="4888" b="1">
                <a:solidFill>
                  <a:schemeClr val="bg1"/>
                </a:solidFill>
                <a:latin typeface="HY헤드라인M"/>
                <a:ea typeface="HY헤드라인M"/>
              </a:rPr>
              <a:t>참여학생 </a:t>
            </a:r>
            <a:r>
              <a:rPr lang="en-US" altLang="ko-KR" sz="4888" b="1">
                <a:solidFill>
                  <a:schemeClr val="bg1"/>
                </a:solidFill>
                <a:latin typeface="HY헤드라인M"/>
                <a:ea typeface="HY헤드라인M"/>
              </a:rPr>
              <a:t>: </a:t>
            </a:r>
            <a:r>
              <a:rPr lang="ko-KR" altLang="en-US" sz="4888" b="1">
                <a:solidFill>
                  <a:schemeClr val="bg1"/>
                </a:solidFill>
                <a:latin typeface="HY헤드라인M"/>
                <a:ea typeface="HY헤드라인M"/>
              </a:rPr>
              <a:t>김영탁 손보성 최선준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2744994" y="7429500"/>
            <a:ext cx="9000000" cy="1080000"/>
          </a:xfrm>
          <a:prstGeom prst="roundRect">
            <a:avLst>
              <a:gd name="adj" fmla="val 16667"/>
            </a:avLst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6000">
                <a:solidFill>
                  <a:schemeClr val="bg1"/>
                </a:solidFill>
                <a:latin typeface="HY헤드라인M"/>
                <a:ea typeface="HY헤드라인M"/>
              </a:rPr>
              <a:t>개   요</a:t>
            </a:r>
          </a:p>
          <a:p>
            <a:pPr algn="ctr">
              <a:defRPr/>
            </a:pP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13261318" y="7429500"/>
            <a:ext cx="9000000" cy="1080000"/>
          </a:xfrm>
          <a:prstGeom prst="roundRect">
            <a:avLst>
              <a:gd name="adj" fmla="val 16667"/>
            </a:avLst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6000">
                <a:solidFill>
                  <a:schemeClr val="bg1"/>
                </a:solidFill>
                <a:latin typeface="HY헤드라인M"/>
                <a:ea typeface="HY헤드라인M"/>
              </a:rPr>
              <a:t>과제개발 결과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744994" y="14037658"/>
            <a:ext cx="9000000" cy="1080000"/>
          </a:xfrm>
          <a:prstGeom prst="roundRect">
            <a:avLst>
              <a:gd name="adj" fmla="val 16667"/>
            </a:avLst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6000" dirty="0">
                <a:solidFill>
                  <a:schemeClr val="bg1"/>
                </a:solidFill>
                <a:latin typeface="HY헤드라인M"/>
                <a:ea typeface="HY헤드라인M"/>
              </a:rPr>
              <a:t>과제수행 내용</a:t>
            </a:r>
            <a:endParaRPr lang="ko-KR" altLang="en-US" dirty="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3456849" y="26157203"/>
            <a:ext cx="9000000" cy="1080000"/>
          </a:xfrm>
          <a:prstGeom prst="roundRect">
            <a:avLst>
              <a:gd name="adj" fmla="val 16667"/>
            </a:avLst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6000">
                <a:solidFill>
                  <a:schemeClr val="bg1"/>
                </a:solidFill>
                <a:latin typeface="HY헤드라인M"/>
                <a:ea typeface="HY헤드라인M"/>
              </a:rPr>
              <a:t>성과활용 및 기대효과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89999" y="8674542"/>
            <a:ext cx="10083800" cy="5170646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914160" lvl="1" indent="-456960" latinLnBrk="1">
              <a:spcBef>
                <a:spcPts val="0"/>
              </a:spcBef>
              <a:buFont typeface="Arial"/>
              <a:buChar char="•"/>
              <a:defRPr/>
            </a:pPr>
            <a:r>
              <a:rPr lang="ko-KR" altLang="en-US" sz="3000" b="1" dirty="0" smtClean="0">
                <a:solidFill>
                  <a:schemeClr val="tx1"/>
                </a:solidFill>
                <a:latin typeface="맑은 고딕"/>
              </a:rPr>
              <a:t>현재 사회는 기술의 발전으로 교통이 체계화 되면서 신호등, 차단 봉, 안내표지판 등 다양한 장애물들이 더욱 많아지고 시각장애인이 더 많은 위험에 노출됨</a:t>
            </a:r>
          </a:p>
          <a:p>
            <a:pPr marL="457200" lvl="1" indent="0" latinLnBrk="1">
              <a:spcBef>
                <a:spcPts val="0"/>
              </a:spcBef>
              <a:buFont typeface="Arial"/>
              <a:buNone/>
              <a:defRPr/>
            </a:pPr>
            <a:r>
              <a:rPr lang="ko-KR" altLang="en-US" sz="3000" b="1" dirty="0" smtClean="0">
                <a:solidFill>
                  <a:schemeClr val="tx1"/>
                </a:solidFill>
                <a:latin typeface="맑은 고딕"/>
              </a:rPr>
              <a:t> </a:t>
            </a:r>
          </a:p>
          <a:p>
            <a:pPr marL="914160" lvl="1" indent="-456960" latinLnBrk="1">
              <a:spcBef>
                <a:spcPts val="0"/>
              </a:spcBef>
              <a:buFont typeface="Arial"/>
              <a:buChar char="•"/>
              <a:defRPr/>
            </a:pPr>
            <a:r>
              <a:rPr lang="ko-KR" altLang="en-US" sz="3000" b="1" dirty="0" smtClean="0">
                <a:solidFill>
                  <a:schemeClr val="tx1"/>
                </a:solidFill>
                <a:latin typeface="맑은 고딕"/>
              </a:rPr>
              <a:t>시각 장애인들을 도와주는 </a:t>
            </a:r>
            <a:r>
              <a:rPr lang="ko-KR" altLang="en-US" sz="3000" b="1" dirty="0">
                <a:solidFill>
                  <a:schemeClr val="tx1"/>
                </a:solidFill>
                <a:latin typeface="맑은 고딕"/>
              </a:rPr>
              <a:t>기술이 </a:t>
            </a:r>
            <a:r>
              <a:rPr lang="ko-KR" altLang="en-US" sz="3000" b="1" dirty="0" smtClean="0">
                <a:latin typeface="맑은 고딕"/>
              </a:rPr>
              <a:t>많이 개발</a:t>
            </a:r>
            <a:r>
              <a:rPr lang="ko-KR" altLang="en-US" sz="3000" b="1" dirty="0" smtClean="0">
                <a:solidFill>
                  <a:schemeClr val="tx1"/>
                </a:solidFill>
                <a:latin typeface="맑은 고딕"/>
              </a:rPr>
              <a:t>되어 </a:t>
            </a:r>
            <a:r>
              <a:rPr lang="ko-KR" altLang="en-US" sz="3000" b="1" dirty="0">
                <a:solidFill>
                  <a:schemeClr val="tx1"/>
                </a:solidFill>
                <a:latin typeface="맑은 고딕"/>
              </a:rPr>
              <a:t>왔지만 아직까지 실용적으로 </a:t>
            </a:r>
            <a:r>
              <a:rPr lang="ko-KR" altLang="en-US" sz="3000" b="1" dirty="0" smtClean="0">
                <a:solidFill>
                  <a:schemeClr val="tx1"/>
                </a:solidFill>
                <a:latin typeface="맑은 고딕"/>
              </a:rPr>
              <a:t>시각 장애인에게 도움을 줄 수 있는 제품은 없음</a:t>
            </a:r>
            <a:endParaRPr lang="en-US" altLang="ko-KR" sz="3000" b="1" dirty="0" smtClean="0">
              <a:solidFill>
                <a:schemeClr val="tx1"/>
              </a:solidFill>
              <a:latin typeface="맑은 고딕"/>
            </a:endParaRPr>
          </a:p>
          <a:p>
            <a:pPr marL="914160" lvl="1" indent="-456960" latinLnBrk="1">
              <a:spcBef>
                <a:spcPts val="0"/>
              </a:spcBef>
              <a:buFont typeface="Arial"/>
              <a:buChar char="•"/>
              <a:defRPr/>
            </a:pPr>
            <a:endParaRPr lang="ko-KR" altLang="en-US" sz="3000" b="1" dirty="0">
              <a:solidFill>
                <a:schemeClr val="tx1"/>
              </a:solidFill>
              <a:latin typeface="맑은 고딕"/>
            </a:endParaRPr>
          </a:p>
          <a:p>
            <a:pPr marL="914160" lvl="1" indent="-456960" latinLnBrk="1">
              <a:spcBef>
                <a:spcPts val="0"/>
              </a:spcBef>
              <a:buFont typeface="Arial"/>
              <a:buChar char="•"/>
              <a:defRPr/>
            </a:pPr>
            <a:r>
              <a:rPr lang="en-US" altLang="ko-KR" sz="3000" b="1" dirty="0">
                <a:solidFill>
                  <a:schemeClr val="tx1"/>
                </a:solidFill>
                <a:latin typeface="맑은 고딕"/>
              </a:rPr>
              <a:t>OPEN-CV</a:t>
            </a:r>
            <a:r>
              <a:rPr lang="ko-KR" altLang="en-US" sz="3000" b="1" dirty="0">
                <a:solidFill>
                  <a:schemeClr val="tx1"/>
                </a:solidFill>
                <a:latin typeface="맑은 고딕"/>
              </a:rPr>
              <a:t>의 </a:t>
            </a:r>
            <a:r>
              <a:rPr lang="ko-KR" altLang="en-US" sz="3000" b="1" dirty="0" err="1">
                <a:solidFill>
                  <a:schemeClr val="tx1"/>
                </a:solidFill>
                <a:latin typeface="맑은 고딕"/>
              </a:rPr>
              <a:t>객체인식</a:t>
            </a:r>
            <a:r>
              <a:rPr lang="en-US" altLang="ko-KR" sz="3000" b="1" dirty="0">
                <a:solidFill>
                  <a:schemeClr val="tx1"/>
                </a:solidFill>
                <a:latin typeface="맑은 고딕"/>
              </a:rPr>
              <a:t>(object recognition)</a:t>
            </a:r>
            <a:r>
              <a:rPr lang="ko-KR" altLang="en-US" sz="3000" b="1" dirty="0">
                <a:solidFill>
                  <a:schemeClr val="tx1"/>
                </a:solidFill>
                <a:latin typeface="맑은 고딕"/>
              </a:rPr>
              <a:t>기술을 이용하여 보행 중에 출현하는 사물을 </a:t>
            </a:r>
            <a:r>
              <a:rPr lang="ko-KR" altLang="en-US" sz="3000" b="1" dirty="0" smtClean="0">
                <a:solidFill>
                  <a:schemeClr val="tx1"/>
                </a:solidFill>
                <a:latin typeface="맑은 고딕"/>
              </a:rPr>
              <a:t>실시간 인식하여 시각장애인에게 전달 할 수 있는 제품을 구현함</a:t>
            </a:r>
            <a:endParaRPr lang="ko-KR" altLang="en-US" sz="3000" b="1" dirty="0">
              <a:solidFill>
                <a:schemeClr val="tx1"/>
              </a:solidFill>
              <a:latin typeface="맑은 고딕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452838" y="15282700"/>
            <a:ext cx="9277350" cy="26720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4100" b="1" dirty="0">
                <a:latin typeface="맑은 고딕"/>
              </a:rPr>
              <a:t>-</a:t>
            </a:r>
            <a:r>
              <a:rPr lang="ko-KR" altLang="en-US" sz="4100" b="1" dirty="0">
                <a:latin typeface="맑은 고딕"/>
              </a:rPr>
              <a:t> 개발환경 </a:t>
            </a:r>
            <a:r>
              <a:rPr lang="en-US" altLang="ko-KR" sz="4100" b="1" dirty="0">
                <a:latin typeface="맑은 고딕"/>
              </a:rPr>
              <a:t>-</a:t>
            </a:r>
          </a:p>
          <a:p>
            <a:pPr marL="456960" lvl="0" indent="-456960">
              <a:buFont typeface="Arial"/>
              <a:buChar char="•"/>
              <a:defRPr/>
            </a:pPr>
            <a:r>
              <a:rPr lang="ko-KR" altLang="en-US" sz="2400" dirty="0" err="1">
                <a:latin typeface="맑은 고딕"/>
              </a:rPr>
              <a:t>H</a:t>
            </a:r>
            <a:r>
              <a:rPr lang="ko-KR" altLang="en-US" sz="2400" dirty="0">
                <a:latin typeface="맑은 고딕"/>
              </a:rPr>
              <a:t>/</a:t>
            </a:r>
            <a:r>
              <a:rPr lang="ko-KR" altLang="en-US" sz="2400" dirty="0" err="1">
                <a:latin typeface="맑은 고딕"/>
              </a:rPr>
              <a:t>W</a:t>
            </a:r>
            <a:r>
              <a:rPr lang="ko-KR" altLang="en-US" sz="2400" dirty="0">
                <a:latin typeface="맑은 고딕"/>
              </a:rPr>
              <a:t> : </a:t>
            </a:r>
            <a:r>
              <a:rPr lang="en-US" altLang="ko-KR" sz="2400" dirty="0">
                <a:latin typeface="맑은 고딕"/>
              </a:rPr>
              <a:t>Jetson Nano (4.5 Version)</a:t>
            </a:r>
          </a:p>
          <a:p>
            <a:pPr marL="456960" lvl="0" indent="-456960">
              <a:buFont typeface="Arial"/>
              <a:buChar char="•"/>
              <a:defRPr/>
            </a:pPr>
            <a:r>
              <a:rPr lang="en-US" altLang="ko-KR" sz="2400" dirty="0">
                <a:latin typeface="맑은 고딕"/>
              </a:rPr>
              <a:t>        </a:t>
            </a:r>
            <a:r>
              <a:rPr lang="en-US" altLang="ko-KR" sz="2400" dirty="0" err="1">
                <a:latin typeface="맑은 고딕"/>
              </a:rPr>
              <a:t>usb</a:t>
            </a:r>
            <a:r>
              <a:rPr lang="ko-KR" altLang="en-US" sz="2400" dirty="0">
                <a:latin typeface="맑은 고딕"/>
              </a:rPr>
              <a:t> 카메라</a:t>
            </a:r>
            <a:r>
              <a:rPr lang="en-US" altLang="ko-KR" sz="2400" dirty="0">
                <a:latin typeface="맑은 고딕"/>
              </a:rPr>
              <a:t> (</a:t>
            </a:r>
            <a:r>
              <a:rPr lang="en-US" altLang="ko-KR" sz="2400" dirty="0" err="1">
                <a:latin typeface="맑은 고딕"/>
              </a:rPr>
              <a:t>naVee</a:t>
            </a:r>
            <a:r>
              <a:rPr lang="en-US" altLang="ko-KR" sz="2400" dirty="0">
                <a:latin typeface="맑은 고딕"/>
              </a:rPr>
              <a:t>, NV76-HD210S)</a:t>
            </a:r>
          </a:p>
          <a:p>
            <a:pPr marL="0" lvl="0" indent="0">
              <a:buNone/>
              <a:defRPr/>
            </a:pPr>
            <a:r>
              <a:rPr lang="en-US" altLang="ko-KR" sz="2400" dirty="0">
                <a:latin typeface="맑은 고딕"/>
              </a:rPr>
              <a:t>           </a:t>
            </a:r>
            <a:r>
              <a:rPr lang="en-US" altLang="ko-KR" sz="2400" dirty="0" err="1">
                <a:latin typeface="맑은 고딕"/>
              </a:rPr>
              <a:t>usb</a:t>
            </a:r>
            <a:r>
              <a:rPr lang="en-US" altLang="ko-KR" sz="2400" dirty="0">
                <a:latin typeface="맑은 고딕"/>
              </a:rPr>
              <a:t> </a:t>
            </a:r>
            <a:r>
              <a:rPr lang="ko-KR" altLang="en-US" sz="2400" dirty="0">
                <a:latin typeface="맑은 고딕"/>
              </a:rPr>
              <a:t>스피커 </a:t>
            </a:r>
            <a:r>
              <a:rPr lang="en-US" altLang="ko-KR" sz="2400" dirty="0">
                <a:latin typeface="맑은 고딕"/>
              </a:rPr>
              <a:t>(IK-TS-10, 5W)</a:t>
            </a:r>
          </a:p>
          <a:p>
            <a:pPr marL="456960" lvl="0" indent="-456960">
              <a:buFont typeface="Arial"/>
              <a:buChar char="•"/>
              <a:defRPr/>
            </a:pPr>
            <a:r>
              <a:rPr lang="ko-KR" altLang="en-US" sz="2400" dirty="0" err="1">
                <a:latin typeface="맑은 고딕"/>
              </a:rPr>
              <a:t>S</a:t>
            </a:r>
            <a:r>
              <a:rPr lang="ko-KR" altLang="en-US" sz="2400" dirty="0">
                <a:latin typeface="맑은 고딕"/>
              </a:rPr>
              <a:t>/</a:t>
            </a:r>
            <a:r>
              <a:rPr lang="ko-KR" altLang="en-US" sz="2400" dirty="0" err="1">
                <a:latin typeface="맑은 고딕"/>
              </a:rPr>
              <a:t>W</a:t>
            </a:r>
            <a:r>
              <a:rPr lang="ko-KR" altLang="en-US" sz="2400" dirty="0">
                <a:latin typeface="맑은 고딕"/>
              </a:rPr>
              <a:t> : </a:t>
            </a:r>
            <a:r>
              <a:rPr lang="en-US" altLang="ko-KR" sz="2400" dirty="0">
                <a:latin typeface="맑은 고딕"/>
              </a:rPr>
              <a:t>python (3.8)</a:t>
            </a:r>
          </a:p>
          <a:p>
            <a:pPr marL="0" lvl="0" indent="0">
              <a:buNone/>
              <a:defRPr/>
            </a:pPr>
            <a:r>
              <a:rPr lang="en-US" altLang="ko-KR" sz="2400" dirty="0">
                <a:latin typeface="맑은 고딕"/>
              </a:rPr>
              <a:t>           </a:t>
            </a:r>
            <a:r>
              <a:rPr lang="en-US" altLang="ko-KR" sz="2400" dirty="0" err="1">
                <a:latin typeface="맑은 고딕"/>
              </a:rPr>
              <a:t>Jupyter</a:t>
            </a:r>
            <a:r>
              <a:rPr lang="en-US" altLang="ko-KR" sz="2400" dirty="0">
                <a:latin typeface="맑은 고딕"/>
              </a:rPr>
              <a:t> Notebook (6.4.8)</a:t>
            </a:r>
          </a:p>
          <a:p>
            <a:pPr marL="0" lvl="0" indent="0">
              <a:buNone/>
              <a:defRPr/>
            </a:pPr>
            <a:r>
              <a:rPr lang="en-US" altLang="ko-KR" sz="2400" dirty="0">
                <a:latin typeface="맑은 고딕"/>
              </a:rPr>
              <a:t>           open-cv (4.6.0)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958653" y="23290600"/>
            <a:ext cx="4286250" cy="714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100" b="1"/>
              <a:t>-</a:t>
            </a:r>
            <a:r>
              <a:rPr lang="ko-KR" altLang="en-US" sz="4100" b="1"/>
              <a:t> 흐름도 </a:t>
            </a:r>
            <a:r>
              <a:rPr lang="en-US" altLang="ko-KR" sz="4100" b="1"/>
              <a:t>-</a:t>
            </a:r>
            <a:r>
              <a:rPr lang="ko-KR" altLang="en-US" sz="4100" b="1"/>
              <a:t> 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2404593" y="24427816"/>
            <a:ext cx="1632859" cy="902972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700" b="1"/>
              <a:t>JETSON</a:t>
            </a:r>
          </a:p>
          <a:p>
            <a:pPr algn="ctr">
              <a:defRPr/>
            </a:pPr>
            <a:r>
              <a:rPr lang="en-US" altLang="ko-KR" sz="2700" b="1"/>
              <a:t>NANO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420919" y="26106936"/>
            <a:ext cx="1619250" cy="851264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500" b="1"/>
              <a:t>OPEN-CV</a:t>
            </a:r>
          </a:p>
          <a:p>
            <a:pPr algn="ctr">
              <a:defRPr/>
            </a:pPr>
            <a:r>
              <a:rPr lang="ko-KR" altLang="en-US" sz="2500" b="1"/>
              <a:t>모듈 실행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407314" y="27630934"/>
            <a:ext cx="1605644" cy="851264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500" b="1"/>
              <a:t>카메라 실행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2399492" y="29151878"/>
            <a:ext cx="1605644" cy="494752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700" b="1"/>
              <a:t>시작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4834830" y="31016396"/>
            <a:ext cx="1605644" cy="400110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b="1"/>
              <a:t>대기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679957" y="29016142"/>
            <a:ext cx="1605644" cy="999581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b="1"/>
              <a:t>인식 객체 중</a:t>
            </a:r>
          </a:p>
          <a:p>
            <a:pPr algn="ctr">
              <a:defRPr/>
            </a:pPr>
            <a:r>
              <a:rPr lang="ko-KR" altLang="en-US" sz="2000" b="1"/>
              <a:t>확률이 제일 높은가</a:t>
            </a:r>
            <a:r>
              <a:rPr lang="en-US" altLang="ko-KR" sz="2000" b="1"/>
              <a:t>?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8576794" y="30868076"/>
            <a:ext cx="2639785" cy="727437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100" b="1"/>
              <a:t>MP3 </a:t>
            </a:r>
            <a:r>
              <a:rPr lang="ko-KR" altLang="en-US" sz="2100" b="1"/>
              <a:t>파일을 통해</a:t>
            </a:r>
          </a:p>
          <a:p>
            <a:pPr algn="ctr">
              <a:defRPr/>
            </a:pPr>
            <a:r>
              <a:rPr lang="ko-KR" altLang="en-US" sz="2100" b="1"/>
              <a:t>객체이름 음성출력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9100671" y="29350890"/>
            <a:ext cx="1605644" cy="721991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100" b="1"/>
              <a:t>텍스트 </a:t>
            </a:r>
            <a:r>
              <a:rPr lang="en-US" altLang="ko-KR" sz="2100" b="1"/>
              <a:t>MP3</a:t>
            </a:r>
          </a:p>
          <a:p>
            <a:pPr algn="ctr">
              <a:defRPr/>
            </a:pPr>
            <a:r>
              <a:rPr lang="ko-KR" altLang="en-US" sz="2100" b="1"/>
              <a:t>파일로 변환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686762" y="25736818"/>
            <a:ext cx="1605644" cy="726078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100" b="1"/>
              <a:t>객체 인식</a:t>
            </a:r>
          </a:p>
          <a:p>
            <a:pPr algn="ctr">
              <a:defRPr/>
            </a:pPr>
            <a:r>
              <a:rPr lang="en-US" altLang="ko-KR" sz="2100" b="1"/>
              <a:t>(</a:t>
            </a:r>
            <a:r>
              <a:rPr lang="ko-KR" altLang="en-US" sz="2100" b="1"/>
              <a:t>바운딩박스</a:t>
            </a:r>
            <a:r>
              <a:rPr lang="en-US" altLang="ko-KR" sz="2100" b="1"/>
              <a:t>)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6688123" y="27251294"/>
            <a:ext cx="1605644" cy="1002303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b="1"/>
              <a:t>물체 텍스트</a:t>
            </a:r>
          </a:p>
          <a:p>
            <a:pPr algn="ctr">
              <a:defRPr/>
            </a:pPr>
            <a:r>
              <a:rPr lang="ko-KR" altLang="en-US" sz="2000" b="1"/>
              <a:t>표시</a:t>
            </a:r>
          </a:p>
          <a:p>
            <a:pPr algn="ctr">
              <a:defRPr/>
            </a:pPr>
            <a:r>
              <a:rPr lang="en-US" altLang="ko-KR" sz="2000" b="1"/>
              <a:t>(</a:t>
            </a:r>
            <a:r>
              <a:rPr lang="ko-KR" altLang="en-US" sz="2000" b="1"/>
              <a:t>바운딩박스</a:t>
            </a:r>
            <a:r>
              <a:rPr lang="en-US" altLang="ko-KR" sz="2000" b="1"/>
              <a:t>)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686762" y="24671662"/>
            <a:ext cx="1605644" cy="400110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b="1"/>
              <a:t>화면 캡쳐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4704656" y="24679246"/>
            <a:ext cx="1605644" cy="400110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b="1"/>
              <a:t>객체 탐색</a:t>
            </a:r>
          </a:p>
        </p:txBody>
      </p:sp>
      <p:cxnSp>
        <p:nvCxnSpPr>
          <p:cNvPr id="72" name="직선 연결선 71"/>
          <p:cNvCxnSpPr>
            <a:stCxn id="63" idx="0"/>
            <a:endCxn id="62" idx="2"/>
          </p:cNvCxnSpPr>
          <p:nvPr/>
        </p:nvCxnSpPr>
        <p:spPr>
          <a:xfrm rot="5400000" flipH="1" flipV="1">
            <a:off x="2871385" y="28813128"/>
            <a:ext cx="669680" cy="7822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/>
          <p:cNvCxnSpPr>
            <a:stCxn id="62" idx="0"/>
            <a:endCxn id="60" idx="2"/>
          </p:cNvCxnSpPr>
          <p:nvPr/>
        </p:nvCxnSpPr>
        <p:spPr>
          <a:xfrm rot="5400000" flipH="1" flipV="1">
            <a:off x="2883973" y="27284364"/>
            <a:ext cx="672734" cy="20408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/>
          <p:cNvCxnSpPr>
            <a:stCxn id="60" idx="0"/>
            <a:endCxn id="59" idx="2"/>
          </p:cNvCxnSpPr>
          <p:nvPr/>
        </p:nvCxnSpPr>
        <p:spPr>
          <a:xfrm rot="16200000" flipV="1">
            <a:off x="2837709" y="25714102"/>
            <a:ext cx="776148" cy="9521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/>
          <p:cNvCxnSpPr>
            <a:stCxn id="59" idx="3"/>
            <a:endCxn id="71" idx="1"/>
          </p:cNvCxnSpPr>
          <p:nvPr/>
        </p:nvCxnSpPr>
        <p:spPr>
          <a:xfrm flipV="1">
            <a:off x="4037451" y="24879300"/>
            <a:ext cx="667204" cy="2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/>
          <p:cNvCxnSpPr>
            <a:stCxn id="71" idx="3"/>
            <a:endCxn id="70" idx="1"/>
          </p:cNvCxnSpPr>
          <p:nvPr/>
        </p:nvCxnSpPr>
        <p:spPr>
          <a:xfrm flipV="1">
            <a:off x="6310300" y="24871716"/>
            <a:ext cx="376461" cy="7584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/>
          <p:cNvCxnSpPr>
            <a:stCxn id="70" idx="2"/>
            <a:endCxn id="68" idx="0"/>
          </p:cNvCxnSpPr>
          <p:nvPr/>
        </p:nvCxnSpPr>
        <p:spPr>
          <a:xfrm rot="16200000" flipH="1">
            <a:off x="7157061" y="25404292"/>
            <a:ext cx="665046" cy="0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/>
          <p:cNvCxnSpPr>
            <a:stCxn id="68" idx="2"/>
            <a:endCxn id="69" idx="0"/>
          </p:cNvCxnSpPr>
          <p:nvPr/>
        </p:nvCxnSpPr>
        <p:spPr>
          <a:xfrm rot="16200000" flipH="1">
            <a:off x="7096064" y="26856414"/>
            <a:ext cx="788400" cy="1361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/>
          <p:cNvCxnSpPr>
            <a:stCxn id="69" idx="2"/>
            <a:endCxn id="65" idx="0"/>
          </p:cNvCxnSpPr>
          <p:nvPr/>
        </p:nvCxnSpPr>
        <p:spPr>
          <a:xfrm rot="5400000">
            <a:off x="7105589" y="28630786"/>
            <a:ext cx="762546" cy="8165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/>
          <p:cNvCxnSpPr>
            <a:stCxn id="65" idx="1"/>
            <a:endCxn id="64" idx="0"/>
          </p:cNvCxnSpPr>
          <p:nvPr/>
        </p:nvCxnSpPr>
        <p:spPr>
          <a:xfrm rot="5400000">
            <a:off x="5408573" y="29745012"/>
            <a:ext cx="1500464" cy="1042305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/>
          <p:cNvCxnSpPr>
            <a:stCxn id="65" idx="3"/>
            <a:endCxn id="65" idx="3"/>
          </p:cNvCxnSpPr>
          <p:nvPr/>
        </p:nvCxnSpPr>
        <p:spPr>
          <a:xfrm>
            <a:off x="8285601" y="29515932"/>
            <a:ext cx="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화살표 연결선 81"/>
          <p:cNvCxnSpPr>
            <a:stCxn id="65" idx="3"/>
            <a:endCxn id="67" idx="1"/>
          </p:cNvCxnSpPr>
          <p:nvPr/>
        </p:nvCxnSpPr>
        <p:spPr>
          <a:xfrm>
            <a:off x="8285601" y="29515932"/>
            <a:ext cx="815069" cy="195954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>
            <a:stCxn id="67" idx="2"/>
            <a:endCxn id="66" idx="0"/>
          </p:cNvCxnSpPr>
          <p:nvPr/>
        </p:nvCxnSpPr>
        <p:spPr>
          <a:xfrm rot="5400000">
            <a:off x="9502492" y="30467072"/>
            <a:ext cx="795196" cy="6806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5406330" y="29940072"/>
            <a:ext cx="624567" cy="389980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000" b="1"/>
              <a:t>NO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8467939" y="29159024"/>
            <a:ext cx="567418" cy="389976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000" b="1"/>
              <a:t>YES</a:t>
            </a:r>
          </a:p>
        </p:txBody>
      </p:sp>
      <p:sp>
        <p:nvSpPr>
          <p:cNvPr id="1028" name="TextBox 1027"/>
          <p:cNvSpPr txBox="1"/>
          <p:nvPr/>
        </p:nvSpPr>
        <p:spPr>
          <a:xfrm>
            <a:off x="3202314" y="18676747"/>
            <a:ext cx="7704138" cy="718660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100" b="1" dirty="0"/>
              <a:t>-</a:t>
            </a:r>
            <a:r>
              <a:rPr lang="ko-KR" altLang="en-US" sz="4100" b="1" dirty="0"/>
              <a:t> 시스템 구성도 </a:t>
            </a:r>
            <a:r>
              <a:rPr lang="en-US" altLang="ko-KR" sz="4100" b="1" dirty="0"/>
              <a:t>-</a:t>
            </a:r>
          </a:p>
        </p:txBody>
      </p:sp>
      <p:sp>
        <p:nvSpPr>
          <p:cNvPr id="1030" name="TextBox 1029"/>
          <p:cNvSpPr txBox="1"/>
          <p:nvPr/>
        </p:nvSpPr>
        <p:spPr>
          <a:xfrm>
            <a:off x="2729635" y="20562812"/>
            <a:ext cx="1647825" cy="629176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 b="1"/>
              <a:t>CAM</a:t>
            </a:r>
          </a:p>
        </p:txBody>
      </p:sp>
      <p:sp>
        <p:nvSpPr>
          <p:cNvPr id="1031" name="TextBox 1030"/>
          <p:cNvSpPr txBox="1"/>
          <p:nvPr/>
        </p:nvSpPr>
        <p:spPr>
          <a:xfrm>
            <a:off x="5966018" y="20565988"/>
            <a:ext cx="2262187" cy="629173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 b="1"/>
              <a:t>Jetson Nano</a:t>
            </a:r>
          </a:p>
        </p:txBody>
      </p:sp>
      <p:sp>
        <p:nvSpPr>
          <p:cNvPr id="1032" name="TextBox 1031"/>
          <p:cNvSpPr txBox="1"/>
          <p:nvPr/>
        </p:nvSpPr>
        <p:spPr>
          <a:xfrm>
            <a:off x="9518842" y="20567044"/>
            <a:ext cx="2166937" cy="629176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 b="1"/>
              <a:t>speaker</a:t>
            </a:r>
          </a:p>
        </p:txBody>
      </p:sp>
      <p:cxnSp>
        <p:nvCxnSpPr>
          <p:cNvPr id="1033" name="직선 연결선 1032"/>
          <p:cNvCxnSpPr>
            <a:stCxn id="1030" idx="3"/>
            <a:endCxn id="1031" idx="1"/>
          </p:cNvCxnSpPr>
          <p:nvPr/>
        </p:nvCxnSpPr>
        <p:spPr>
          <a:xfrm>
            <a:off x="4377460" y="20877400"/>
            <a:ext cx="1588558" cy="3175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4" name="직선 연결선 1033"/>
          <p:cNvCxnSpPr>
            <a:stCxn id="1031" idx="3"/>
            <a:endCxn id="1032" idx="1"/>
          </p:cNvCxnSpPr>
          <p:nvPr/>
        </p:nvCxnSpPr>
        <p:spPr>
          <a:xfrm>
            <a:off x="8228205" y="20880575"/>
            <a:ext cx="1290637" cy="1057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직선 연결선 1034"/>
          <p:cNvCxnSpPr/>
          <p:nvPr/>
        </p:nvCxnSpPr>
        <p:spPr>
          <a:xfrm rot="16200000" flipH="1" flipV="1">
            <a:off x="4615059" y="21437802"/>
            <a:ext cx="1095378" cy="8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직선 연결선 1035"/>
          <p:cNvCxnSpPr/>
          <p:nvPr/>
        </p:nvCxnSpPr>
        <p:spPr>
          <a:xfrm rot="16200000" flipH="1">
            <a:off x="8332452" y="21441779"/>
            <a:ext cx="110066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7" name="TextBox 1036"/>
          <p:cNvSpPr txBox="1"/>
          <p:nvPr/>
        </p:nvSpPr>
        <p:spPr>
          <a:xfrm>
            <a:off x="3866286" y="22037018"/>
            <a:ext cx="2614083" cy="409147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900" b="1"/>
              <a:t>opencv </a:t>
            </a:r>
            <a:r>
              <a:rPr lang="ko-KR" altLang="en-US" sz="1900" b="1"/>
              <a:t>사물인식</a:t>
            </a:r>
          </a:p>
        </p:txBody>
      </p:sp>
      <p:sp>
        <p:nvSpPr>
          <p:cNvPr id="1038" name="TextBox 1037"/>
          <p:cNvSpPr txBox="1"/>
          <p:nvPr/>
        </p:nvSpPr>
        <p:spPr>
          <a:xfrm>
            <a:off x="7627602" y="22016010"/>
            <a:ext cx="2614084" cy="731619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900" b="1"/>
              <a:t>TTS(text to speech) </a:t>
            </a:r>
            <a:r>
              <a:rPr lang="ko-KR" altLang="en-US" sz="1900" b="1"/>
              <a:t>전환</a:t>
            </a:r>
          </a:p>
        </p:txBody>
      </p:sp>
      <p:cxnSp>
        <p:nvCxnSpPr>
          <p:cNvPr id="1039" name="구부러진 연결선 1038"/>
          <p:cNvCxnSpPr>
            <a:stCxn id="1030" idx="0"/>
            <a:endCxn id="1031" idx="0"/>
          </p:cNvCxnSpPr>
          <p:nvPr/>
        </p:nvCxnSpPr>
        <p:spPr>
          <a:xfrm rot="16200000" flipH="1">
            <a:off x="5323742" y="18792618"/>
            <a:ext cx="3176" cy="3543564"/>
          </a:xfrm>
          <a:prstGeom prst="curvedConnector3">
            <a:avLst>
              <a:gd name="adj1" fmla="val -71977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0" name="구부러진 연결선 1039"/>
          <p:cNvCxnSpPr>
            <a:stCxn id="1031" idx="0"/>
            <a:endCxn id="1032" idx="0"/>
          </p:cNvCxnSpPr>
          <p:nvPr/>
        </p:nvCxnSpPr>
        <p:spPr>
          <a:xfrm rot="16200000" flipH="1">
            <a:off x="8849183" y="18813917"/>
            <a:ext cx="1056" cy="3505199"/>
          </a:xfrm>
          <a:prstGeom prst="curvedConnector3">
            <a:avLst>
              <a:gd name="adj1" fmla="val -21647727"/>
            </a:avLst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1" name="TextBox 1040"/>
          <p:cNvSpPr txBox="1"/>
          <p:nvPr/>
        </p:nvSpPr>
        <p:spPr>
          <a:xfrm>
            <a:off x="3646681" y="19451803"/>
            <a:ext cx="3238499" cy="763635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b="1"/>
              <a:t>실시간 사물인식</a:t>
            </a:r>
          </a:p>
          <a:p>
            <a:pPr algn="ctr">
              <a:defRPr/>
            </a:pPr>
            <a:r>
              <a:rPr lang="ko-KR" altLang="en-US" sz="2000" b="1"/>
              <a:t>바운딩 박스 프레임 확보</a:t>
            </a:r>
          </a:p>
        </p:txBody>
      </p:sp>
      <p:sp>
        <p:nvSpPr>
          <p:cNvPr id="1042" name="TextBox 1041"/>
          <p:cNvSpPr txBox="1"/>
          <p:nvPr/>
        </p:nvSpPr>
        <p:spPr>
          <a:xfrm>
            <a:off x="7228081" y="19413694"/>
            <a:ext cx="3238500" cy="763640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b="1" dirty="0"/>
              <a:t>인식된 객체의 </a:t>
            </a:r>
            <a:r>
              <a:rPr lang="en-US" altLang="ko-KR" sz="2000" b="1" dirty="0"/>
              <a:t>test </a:t>
            </a:r>
            <a:r>
              <a:rPr lang="ko-KR" altLang="en-US" sz="2000" b="1" dirty="0"/>
              <a:t>음성을</a:t>
            </a:r>
          </a:p>
          <a:p>
            <a:pPr algn="ctr">
              <a:defRPr/>
            </a:pPr>
            <a:r>
              <a:rPr lang="en-US" altLang="ko-KR" sz="2000" b="1" dirty="0"/>
              <a:t>mp3</a:t>
            </a:r>
            <a:r>
              <a:rPr lang="ko-KR" altLang="en-US" sz="2000" b="1" dirty="0"/>
              <a:t>로 저장</a:t>
            </a:r>
          </a:p>
        </p:txBody>
      </p:sp>
      <p:sp>
        <p:nvSpPr>
          <p:cNvPr id="1043" name="TextBox 1042"/>
          <p:cNvSpPr txBox="1"/>
          <p:nvPr/>
        </p:nvSpPr>
        <p:spPr>
          <a:xfrm>
            <a:off x="5516688" y="32701288"/>
            <a:ext cx="2976564" cy="717233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400" b="1"/>
              <a:t>-</a:t>
            </a:r>
            <a:r>
              <a:rPr lang="ko-KR" altLang="en-US" sz="3400" b="1"/>
              <a:t> </a:t>
            </a:r>
            <a:r>
              <a:rPr lang="ko-KR" altLang="en-US" sz="4100" b="1"/>
              <a:t>세부기능</a:t>
            </a:r>
            <a:r>
              <a:rPr lang="ko-KR" altLang="en-US" sz="3400" b="1"/>
              <a:t> </a:t>
            </a:r>
            <a:r>
              <a:rPr lang="en-US" altLang="ko-KR" sz="3400" b="1"/>
              <a:t>-</a:t>
            </a:r>
          </a:p>
        </p:txBody>
      </p:sp>
      <p:sp>
        <p:nvSpPr>
          <p:cNvPr id="1044" name="TextBox 1043"/>
          <p:cNvSpPr txBox="1"/>
          <p:nvPr/>
        </p:nvSpPr>
        <p:spPr>
          <a:xfrm>
            <a:off x="2421063" y="33661723"/>
            <a:ext cx="9120176" cy="2041212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marL="499800" indent="-499800">
              <a:buFont typeface="Arial"/>
              <a:buChar char="•"/>
              <a:defRPr/>
            </a:pPr>
            <a:r>
              <a:rPr lang="ko-KR" altLang="en-US" sz="3200" b="1" dirty="0"/>
              <a:t>실시간 </a:t>
            </a:r>
            <a:r>
              <a:rPr lang="ko-KR" altLang="en-US" sz="3200" b="1" dirty="0" err="1"/>
              <a:t>사물인식</a:t>
            </a:r>
            <a:r>
              <a:rPr lang="ko-KR" altLang="en-US" sz="3200" b="1" dirty="0"/>
              <a:t> </a:t>
            </a:r>
            <a:r>
              <a:rPr lang="ko-KR" altLang="en-US" sz="3200" b="1" dirty="0" err="1"/>
              <a:t>바운딩</a:t>
            </a:r>
            <a:r>
              <a:rPr lang="ko-KR" altLang="en-US" sz="3200" b="1" dirty="0"/>
              <a:t> 박스 프레임 확보</a:t>
            </a:r>
          </a:p>
          <a:p>
            <a:pPr marL="499800" indent="-499800">
              <a:buFont typeface="Arial"/>
              <a:buChar char="•"/>
              <a:defRPr/>
            </a:pPr>
            <a:r>
              <a:rPr lang="ko-KR" altLang="en-US" sz="3200" b="1" dirty="0"/>
              <a:t>인식된 객체의 라벨을 텍스트로 정의</a:t>
            </a:r>
          </a:p>
          <a:p>
            <a:pPr marL="499800" indent="-499800">
              <a:buFont typeface="Arial"/>
              <a:buChar char="•"/>
              <a:defRPr/>
            </a:pPr>
            <a:r>
              <a:rPr lang="ko-KR" altLang="en-US" sz="3200" b="1" dirty="0"/>
              <a:t>저장된텍스트를 음성파일</a:t>
            </a:r>
            <a:r>
              <a:rPr lang="en-US" altLang="ko-KR" sz="3200" b="1" dirty="0"/>
              <a:t>(</a:t>
            </a:r>
            <a:r>
              <a:rPr lang="ko-KR" altLang="en-US" sz="3200" b="1" dirty="0"/>
              <a:t> </a:t>
            </a:r>
            <a:r>
              <a:rPr lang="en-US" altLang="ko-KR" sz="3200" b="1" dirty="0"/>
              <a:t>mp3)</a:t>
            </a:r>
            <a:r>
              <a:rPr lang="ko-KR" altLang="en-US" sz="3200" b="1" dirty="0"/>
              <a:t>로 변환하여 오디오 장치로 출력</a:t>
            </a:r>
          </a:p>
        </p:txBody>
      </p:sp>
      <p:sp>
        <p:nvSpPr>
          <p:cNvPr id="1045" name="TextBox 1044"/>
          <p:cNvSpPr txBox="1"/>
          <p:nvPr/>
        </p:nvSpPr>
        <p:spPr>
          <a:xfrm>
            <a:off x="15221436" y="8743156"/>
            <a:ext cx="5334000" cy="713264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100" b="1">
                <a:latin typeface="맑은 고딕"/>
              </a:rPr>
              <a:t>개발</a:t>
            </a:r>
            <a:r>
              <a:rPr lang="en-US" altLang="ko-KR" sz="4100" b="1">
                <a:latin typeface="맑은 고딕"/>
              </a:rPr>
              <a:t> </a:t>
            </a:r>
            <a:r>
              <a:rPr lang="ko-KR" altLang="en-US" sz="4100" b="1">
                <a:latin typeface="맑은 고딕"/>
              </a:rPr>
              <a:t>하드웨어</a:t>
            </a:r>
            <a:r>
              <a:rPr lang="en-US" altLang="ko-KR" sz="4100" b="1">
                <a:latin typeface="맑은 고딕"/>
              </a:rPr>
              <a:t> </a:t>
            </a:r>
            <a:r>
              <a:rPr lang="ko-KR" altLang="en-US" sz="4100" b="1">
                <a:latin typeface="맑은 고딕"/>
              </a:rPr>
              <a:t>장비</a:t>
            </a:r>
          </a:p>
        </p:txBody>
      </p:sp>
      <p:pic>
        <p:nvPicPr>
          <p:cNvPr id="1046" name="그림 104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3121173" y="9460123"/>
            <a:ext cx="3058686" cy="3069185"/>
          </a:xfrm>
          <a:prstGeom prst="rect">
            <a:avLst/>
          </a:prstGeom>
        </p:spPr>
      </p:pic>
      <p:pic>
        <p:nvPicPr>
          <p:cNvPr id="1047" name="그림 1046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6235266" y="9437082"/>
            <a:ext cx="3127549" cy="3081030"/>
          </a:xfrm>
          <a:prstGeom prst="rect">
            <a:avLst/>
          </a:prstGeom>
        </p:spPr>
      </p:pic>
      <p:pic>
        <p:nvPicPr>
          <p:cNvPr id="1048" name="그림 1047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9435670" y="9426848"/>
            <a:ext cx="3251096" cy="3091910"/>
          </a:xfrm>
          <a:prstGeom prst="rect">
            <a:avLst/>
          </a:prstGeom>
        </p:spPr>
      </p:pic>
      <p:sp>
        <p:nvSpPr>
          <p:cNvPr id="1051" name="TextBox 1050"/>
          <p:cNvSpPr txBox="1"/>
          <p:nvPr/>
        </p:nvSpPr>
        <p:spPr>
          <a:xfrm>
            <a:off x="12996245" y="24403269"/>
            <a:ext cx="9969496" cy="1591152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300" b="1" dirty="0"/>
              <a:t>캠이 정상적으로 연결되었을 경우 </a:t>
            </a:r>
            <a:r>
              <a:rPr lang="en-US" altLang="ko-KR" sz="3300" b="1" dirty="0"/>
              <a:t>IF</a:t>
            </a:r>
            <a:r>
              <a:rPr lang="ko-KR" altLang="en-US" sz="3300" b="1" dirty="0"/>
              <a:t>문을 통해 객체를 인식하고 물체를 검출하여 물체의 가장자리에 </a:t>
            </a:r>
            <a:r>
              <a:rPr lang="ko-KR" altLang="en-US" sz="3300" b="1" dirty="0" err="1"/>
              <a:t>바운딩</a:t>
            </a:r>
            <a:r>
              <a:rPr lang="ko-KR" altLang="en-US" sz="3300" b="1" dirty="0"/>
              <a:t> 박스가 생성되고 </a:t>
            </a:r>
            <a:r>
              <a:rPr lang="en-US" altLang="ko-KR" sz="3300" b="1" dirty="0" err="1"/>
              <a:t>tts</a:t>
            </a:r>
            <a:r>
              <a:rPr lang="ko-KR" altLang="en-US" sz="3300" b="1" dirty="0"/>
              <a:t>되어 음성으로 출력함</a:t>
            </a:r>
          </a:p>
        </p:txBody>
      </p:sp>
      <p:pic>
        <p:nvPicPr>
          <p:cNvPr id="1052" name="그림 1051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3141637" y="18921265"/>
            <a:ext cx="9654905" cy="5416879"/>
          </a:xfrm>
          <a:prstGeom prst="rect">
            <a:avLst/>
          </a:prstGeom>
        </p:spPr>
      </p:pic>
      <p:sp>
        <p:nvSpPr>
          <p:cNvPr id="1055" name="TextBox 1054"/>
          <p:cNvSpPr txBox="1"/>
          <p:nvPr/>
        </p:nvSpPr>
        <p:spPr>
          <a:xfrm>
            <a:off x="13840312" y="12739684"/>
            <a:ext cx="1666875" cy="469585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500" b="1"/>
              <a:t>Speaker</a:t>
            </a:r>
          </a:p>
        </p:txBody>
      </p:sp>
      <p:sp>
        <p:nvSpPr>
          <p:cNvPr id="1058" name="TextBox 1057"/>
          <p:cNvSpPr txBox="1"/>
          <p:nvPr/>
        </p:nvSpPr>
        <p:spPr>
          <a:xfrm>
            <a:off x="16731154" y="12749212"/>
            <a:ext cx="2047876" cy="469585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500" b="1"/>
              <a:t>Jetson Nano</a:t>
            </a:r>
          </a:p>
        </p:txBody>
      </p:sp>
      <p:sp>
        <p:nvSpPr>
          <p:cNvPr id="1059" name="TextBox 1058"/>
          <p:cNvSpPr txBox="1"/>
          <p:nvPr/>
        </p:nvSpPr>
        <p:spPr>
          <a:xfrm>
            <a:off x="20455422" y="12711110"/>
            <a:ext cx="1238250" cy="469584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500" b="1"/>
              <a:t>CAM</a:t>
            </a:r>
          </a:p>
        </p:txBody>
      </p:sp>
      <p:grpSp>
        <p:nvGrpSpPr>
          <p:cNvPr id="1060" name="그룹 1006"/>
          <p:cNvGrpSpPr/>
          <p:nvPr/>
        </p:nvGrpSpPr>
        <p:grpSpPr>
          <a:xfrm>
            <a:off x="12980179" y="13463692"/>
            <a:ext cx="4847356" cy="2359714"/>
            <a:chOff x="1238543" y="2932656"/>
            <a:chExt cx="4537795" cy="1907275"/>
          </a:xfrm>
        </p:grpSpPr>
        <p:pic>
          <p:nvPicPr>
            <p:cNvPr id="1061" name="Object 18"/>
            <p:cNvPicPr>
              <a:picLocks noChangeAspect="1"/>
            </p:cNvPicPr>
            <p:nvPr/>
          </p:nvPicPr>
          <p:blipFill rotWithShape="1">
            <a:blip r:embed="rId8"/>
            <a:stretch>
              <a:fillRect/>
            </a:stretch>
          </p:blipFill>
          <p:spPr>
            <a:xfrm>
              <a:off x="1238543" y="2932656"/>
              <a:ext cx="4537795" cy="1907275"/>
            </a:xfrm>
            <a:prstGeom prst="rect">
              <a:avLst/>
            </a:prstGeom>
          </p:spPr>
        </p:pic>
      </p:grpSp>
      <p:grpSp>
        <p:nvGrpSpPr>
          <p:cNvPr id="1062" name="그룹 1008"/>
          <p:cNvGrpSpPr/>
          <p:nvPr/>
        </p:nvGrpSpPr>
        <p:grpSpPr>
          <a:xfrm>
            <a:off x="12996710" y="16014234"/>
            <a:ext cx="5062225" cy="2611904"/>
            <a:chOff x="7945244" y="4839931"/>
            <a:chExt cx="2395226" cy="1802278"/>
          </a:xfrm>
        </p:grpSpPr>
        <p:pic>
          <p:nvPicPr>
            <p:cNvPr id="1063" name="Object 24"/>
            <p:cNvPicPr>
              <a:picLocks noChangeAspect="1"/>
            </p:cNvPicPr>
            <p:nvPr/>
          </p:nvPicPr>
          <p:blipFill rotWithShape="1">
            <a:blip r:embed="rId9"/>
            <a:stretch>
              <a:fillRect/>
            </a:stretch>
          </p:blipFill>
          <p:spPr>
            <a:xfrm>
              <a:off x="7945244" y="4839931"/>
              <a:ext cx="2395226" cy="1802278"/>
            </a:xfrm>
            <a:prstGeom prst="rect">
              <a:avLst/>
            </a:prstGeom>
          </p:spPr>
        </p:pic>
      </p:grpSp>
      <p:sp>
        <p:nvSpPr>
          <p:cNvPr id="1064" name="TextBox 1063"/>
          <p:cNvSpPr txBox="1"/>
          <p:nvPr/>
        </p:nvSpPr>
        <p:spPr>
          <a:xfrm>
            <a:off x="17812234" y="13501684"/>
            <a:ext cx="6100760" cy="2217423"/>
          </a:xfrm>
          <a:prstGeom prst="rect">
            <a:avLst/>
          </a:prstGeom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800" b="1"/>
              <a:t>open CV</a:t>
            </a:r>
            <a:r>
              <a:rPr lang="ko-KR" altLang="en-US" sz="2800" b="1"/>
              <a:t>와 바운딩 박스</a:t>
            </a:r>
            <a:r>
              <a:rPr lang="en-US" altLang="ko-KR" sz="2800" b="1"/>
              <a:t> &gt;&gt; draw_bbox</a:t>
            </a:r>
          </a:p>
          <a:p>
            <a:pPr>
              <a:defRPr/>
            </a:pPr>
            <a:r>
              <a:rPr lang="ko-KR" altLang="en-US" sz="2800" b="1"/>
              <a:t>구글의 텍스트 음성 변환 </a:t>
            </a:r>
            <a:r>
              <a:rPr lang="en-US" altLang="ko-KR" sz="2800" b="1"/>
              <a:t>&gt;&gt; gtts</a:t>
            </a:r>
          </a:p>
          <a:p>
            <a:pPr>
              <a:defRPr/>
            </a:pPr>
            <a:r>
              <a:rPr lang="ko-KR" altLang="en-US" sz="2800" b="1"/>
              <a:t>음성을 출력</a:t>
            </a:r>
            <a:r>
              <a:rPr lang="en-US" altLang="ko-KR" sz="2800" b="1"/>
              <a:t> &gt;&gt; playsound,</a:t>
            </a:r>
            <a:r>
              <a:rPr lang="ko-KR" altLang="en-US" sz="2800" b="1"/>
              <a:t> </a:t>
            </a:r>
            <a:r>
              <a:rPr lang="en-US" altLang="ko-KR" sz="2800" b="1"/>
              <a:t>time</a:t>
            </a:r>
            <a:endParaRPr lang="ko-KR" altLang="en-US" sz="2800" b="1"/>
          </a:p>
          <a:p>
            <a:pPr>
              <a:defRPr/>
            </a:pPr>
            <a:endParaRPr lang="ko-KR" altLang="en-US" sz="2800" b="1"/>
          </a:p>
          <a:p>
            <a:pPr>
              <a:defRPr/>
            </a:pPr>
            <a:r>
              <a:rPr lang="ko-KR" altLang="en-US" sz="2800" b="1"/>
              <a:t>모듈 및 라이브러리 호출</a:t>
            </a:r>
          </a:p>
        </p:txBody>
      </p:sp>
      <p:sp>
        <p:nvSpPr>
          <p:cNvPr id="1065" name="TextBox 1064"/>
          <p:cNvSpPr txBox="1"/>
          <p:nvPr/>
        </p:nvSpPr>
        <p:spPr>
          <a:xfrm>
            <a:off x="18015436" y="16902906"/>
            <a:ext cx="5476872" cy="1359376"/>
          </a:xfrm>
          <a:prstGeom prst="rect">
            <a:avLst/>
          </a:prstGeom>
          <a:ln>
            <a:solidFill>
              <a:schemeClr val="dk1"/>
            </a:solidFill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800" b="1"/>
              <a:t>언어는 영어로 설정</a:t>
            </a:r>
          </a:p>
          <a:p>
            <a:pPr algn="ctr">
              <a:defRPr/>
            </a:pPr>
            <a:r>
              <a:rPr lang="ko-KR" altLang="en-US" sz="2800" b="1"/>
              <a:t>음성을 </a:t>
            </a:r>
            <a:r>
              <a:rPr lang="en-US" altLang="ko-KR" sz="2800" b="1"/>
              <a:t>mp3</a:t>
            </a:r>
            <a:r>
              <a:rPr lang="ko-KR" altLang="en-US" sz="2800" b="1"/>
              <a:t> 데이터로 변환하여 디렉토리에 저장</a:t>
            </a:r>
          </a:p>
        </p:txBody>
      </p:sp>
      <p:pic>
        <p:nvPicPr>
          <p:cNvPr id="1069" name="그림 1068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13189381" y="27903431"/>
            <a:ext cx="4647609" cy="2894456"/>
          </a:xfrm>
          <a:prstGeom prst="rect">
            <a:avLst/>
          </a:prstGeom>
        </p:spPr>
      </p:pic>
      <p:pic>
        <p:nvPicPr>
          <p:cNvPr id="1070" name="그림 1069"/>
          <p:cNvPicPr>
            <a:picLocks noChangeAspect="1"/>
          </p:cNvPicPr>
          <p:nvPr/>
        </p:nvPicPr>
        <p:blipFill rotWithShape="1">
          <a:blip r:embed="rId11"/>
          <a:stretch>
            <a:fillRect/>
          </a:stretch>
        </p:blipFill>
        <p:spPr>
          <a:xfrm>
            <a:off x="18125041" y="27897121"/>
            <a:ext cx="4883964" cy="2823056"/>
          </a:xfrm>
          <a:prstGeom prst="rect">
            <a:avLst/>
          </a:prstGeom>
        </p:spPr>
      </p:pic>
      <p:sp>
        <p:nvSpPr>
          <p:cNvPr id="1071" name="TextBox 1070"/>
          <p:cNvSpPr txBox="1"/>
          <p:nvPr/>
        </p:nvSpPr>
        <p:spPr>
          <a:xfrm>
            <a:off x="13051807" y="31293021"/>
            <a:ext cx="9644068" cy="5262979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marL="499800" indent="-499800">
              <a:buFont typeface="Arial"/>
              <a:buChar char="•"/>
              <a:defRPr/>
            </a:pPr>
            <a:r>
              <a:rPr lang="ko-KR" altLang="en-US" sz="2800" b="1" dirty="0" smtClean="0"/>
              <a:t>향후 시각 장애인을 위한 대중교통이나 네비게이션 기능을 추가로 도입하여 시각장애인의 일상의 불편함을 최소화 할 수 있음</a:t>
            </a:r>
            <a:endParaRPr lang="en-US" altLang="ko-KR" sz="2800" b="1" dirty="0" smtClean="0"/>
          </a:p>
          <a:p>
            <a:pPr marL="499800" indent="-499800">
              <a:buFont typeface="Arial"/>
              <a:buChar char="•"/>
              <a:defRPr/>
            </a:pPr>
            <a:endParaRPr lang="ko-KR" altLang="en-US" sz="2800" b="1" dirty="0"/>
          </a:p>
          <a:p>
            <a:pPr marL="499800" indent="-499800">
              <a:buFont typeface="Arial"/>
              <a:buChar char="•"/>
              <a:defRPr/>
            </a:pPr>
            <a:r>
              <a:rPr lang="ko-KR" altLang="en-US" sz="2800" b="1" dirty="0" smtClean="0"/>
              <a:t>촉각을 이용해서만 물체를 구분 할 수 있는 시각장애인의 입장에서</a:t>
            </a:r>
            <a:r>
              <a:rPr lang="en-US" altLang="ko-KR" sz="2800" b="1" dirty="0" smtClean="0"/>
              <a:t>,</a:t>
            </a:r>
            <a:r>
              <a:rPr lang="ko-KR" altLang="en-US" sz="2800" b="1" dirty="0" smtClean="0"/>
              <a:t> 만질 물체가 칼이나 가위 등 위험한 물건인지 미리 알려주어 사고를 예방 할 수 있음</a:t>
            </a:r>
            <a:endParaRPr lang="en-US" altLang="ko-KR" sz="2800" b="1" dirty="0" smtClean="0"/>
          </a:p>
          <a:p>
            <a:pPr marL="499800" indent="-499800">
              <a:buFont typeface="Arial"/>
              <a:buChar char="•"/>
              <a:defRPr/>
            </a:pPr>
            <a:endParaRPr lang="en-US" altLang="ko-KR" sz="2800" b="1" dirty="0"/>
          </a:p>
          <a:p>
            <a:pPr marL="499800" indent="-499800">
              <a:buFont typeface="Arial"/>
              <a:buChar char="•"/>
              <a:defRPr/>
            </a:pPr>
            <a:r>
              <a:rPr lang="ko-KR" altLang="en-US" sz="2800" b="1" dirty="0" smtClean="0"/>
              <a:t>기존의 시각장애인 보조도구</a:t>
            </a:r>
            <a:r>
              <a:rPr lang="en-US" altLang="ko-KR" sz="2800" b="1" dirty="0" smtClean="0"/>
              <a:t>(</a:t>
            </a:r>
            <a:r>
              <a:rPr lang="ko-KR" altLang="en-US" sz="2800" b="1" dirty="0" smtClean="0"/>
              <a:t>백색 지팡이</a:t>
            </a:r>
            <a:r>
              <a:rPr lang="en-US" altLang="ko-KR" sz="2800" b="1" dirty="0" smtClean="0"/>
              <a:t>, </a:t>
            </a:r>
            <a:r>
              <a:rPr lang="ko-KR" altLang="en-US" sz="2800" b="1" dirty="0" err="1" smtClean="0"/>
              <a:t>안내견</a:t>
            </a:r>
            <a:r>
              <a:rPr lang="ko-KR" altLang="en-US" sz="2800" b="1" dirty="0" smtClean="0"/>
              <a:t> 등</a:t>
            </a:r>
            <a:r>
              <a:rPr lang="en-US" altLang="ko-KR" sz="2800" b="1" dirty="0" smtClean="0"/>
              <a:t>)</a:t>
            </a:r>
            <a:r>
              <a:rPr lang="ko-KR" altLang="en-US" sz="2800" b="1" dirty="0" smtClean="0"/>
              <a:t>는 손을 사용해야 하였지만</a:t>
            </a:r>
            <a:r>
              <a:rPr lang="en-US" altLang="ko-KR" sz="2800" b="1" dirty="0"/>
              <a:t> </a:t>
            </a:r>
            <a:r>
              <a:rPr lang="ko-KR" altLang="en-US" sz="2800" b="1" dirty="0" smtClean="0"/>
              <a:t>이 작품은 </a:t>
            </a:r>
            <a:r>
              <a:rPr lang="en-US" altLang="ko-KR" sz="2800" b="1" dirty="0" smtClean="0"/>
              <a:t>Hands-Free(</a:t>
            </a:r>
            <a:r>
              <a:rPr lang="ko-KR" altLang="en-US" sz="2800" b="1" dirty="0" err="1" smtClean="0"/>
              <a:t>핸즈</a:t>
            </a:r>
            <a:r>
              <a:rPr lang="en-US" altLang="ko-KR" sz="2800" b="1" dirty="0" smtClean="0"/>
              <a:t>-</a:t>
            </a:r>
            <a:r>
              <a:rPr lang="ko-KR" altLang="en-US" sz="2800" b="1" dirty="0" smtClean="0"/>
              <a:t>프리</a:t>
            </a:r>
            <a:r>
              <a:rPr lang="en-US" altLang="ko-KR" sz="2800" b="1" dirty="0" smtClean="0"/>
              <a:t>) </a:t>
            </a:r>
            <a:r>
              <a:rPr lang="ko-KR" altLang="en-US" sz="2800" b="1" dirty="0" smtClean="0"/>
              <a:t>기능을 제공하여 시각장애인의 활동을 더욱 자유롭게 만들 수 있음</a:t>
            </a:r>
            <a:endParaRPr lang="ko-KR" altLang="en-US" sz="28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>
          <a:solidFill>
            <a:schemeClr val="dk1"/>
          </a:solidFill>
        </a:ln>
      </a:spPr>
      <a:bodyPr wrap="square">
        <a:spAutoFit/>
      </a:bodyPr>
      <a:lstStyle>
        <a:defPPr algn="ctr">
          <a:defRPr lang="en-US" altLang="ko-KR" sz="2500" b="1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349</Words>
  <Application>Microsoft Office PowerPoint</Application>
  <PresentationFormat>사용자 지정</PresentationFormat>
  <Paragraphs>71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HY헤드라인M</vt:lpstr>
      <vt:lpstr>맑은 고딕</vt:lpstr>
      <vt:lpstr>Arial</vt:lpstr>
      <vt:lpstr>Calibri</vt:lpstr>
      <vt:lpstr>Calibri Light</vt:lpstr>
      <vt:lpstr>Office 테마</vt:lpstr>
      <vt:lpstr>시각 장애인을 위한 사물 인식 바디캠  Object recognition body cam for The visual imparement 지도교수 : 홍정표  교수님       참여학생 : 김영탁 손보성 최선준</vt:lpstr>
    </vt:vector>
  </TitlesOfParts>
  <Manager/>
  <Company>Hewlett-Packard Company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한글제목 (영문제목) 지도교수 :                     참여학생 :</dc:title>
  <dc:creator>Hewlett-Packard Company</dc:creator>
  <cp:lastModifiedBy>사랑하는아들-PC</cp:lastModifiedBy>
  <cp:revision>59</cp:revision>
  <dcterms:created xsi:type="dcterms:W3CDTF">2021-11-10T14:23:58Z</dcterms:created>
  <dcterms:modified xsi:type="dcterms:W3CDTF">2023-09-18T08:32:36Z</dcterms:modified>
  <cp:version/>
</cp:coreProperties>
</file>

<file path=docProps/thumbnail.jpeg>
</file>